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74" r:id="rId4"/>
    <p:sldId id="260" r:id="rId5"/>
    <p:sldId id="272" r:id="rId6"/>
    <p:sldId id="273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5" r:id="rId18"/>
    <p:sldId id="276" r:id="rId19"/>
    <p:sldId id="271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6ED4"/>
    <a:srgbClr val="960000"/>
    <a:srgbClr val="7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56305" autoAdjust="0"/>
  </p:normalViewPr>
  <p:slideViewPr>
    <p:cSldViewPr snapToGrid="0">
      <p:cViewPr varScale="1">
        <p:scale>
          <a:sx n="48" d="100"/>
          <a:sy n="48" d="100"/>
        </p:scale>
        <p:origin x="2002" y="3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391626-FA02-43C9-AAA9-5C6E76194D0F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18EB98-F457-485D-AE1D-9772C21E28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749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Уважаемые, коллеги! Сегодня мы, воспитатели воспитанников старшей группы № 1 с ЗПР Гринберг Е. В. и Донцова А. К., хотим рассказать вам о волшебном инструменте, который есть у нас в руках – в прямом и переносном смысле. 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Это 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игры, созданные своими руками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которые, делают абстрактные понятия осязаемыми и создают атмосферу доверия.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8EB98-F457-485D-AE1D-9772C21E28C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731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Дети с задержкой психического развития — не «проблемные», они — «особенные». Специфику игр для таких детей вы можете увидеть на слайде.</a:t>
            </a:r>
          </a:p>
          <a:p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8EB98-F457-485D-AE1D-9772C21E28CC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3507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процессе создания игр мы стараемся не забывать о 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принципах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создания и проведения игр для детей с ЗПР:</a:t>
            </a:r>
          </a:p>
          <a:p>
            <a:r>
              <a:rPr lang="ru-RU" sz="1200" b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Так как же простая коробка, лоскуток или прищепка становятся инструментом духовно - нравственного воспитания?</a:t>
            </a:r>
            <a:endParaRPr lang="ru-RU" sz="1200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8EB98-F457-485D-AE1D-9772C21E28C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35432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u="sng" kern="120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«Дерево добрых дел»</a:t>
            </a:r>
          </a:p>
          <a:p>
            <a:r>
              <a:rPr lang="ru-RU" sz="1200" b="1" u="sng" kern="1200" baseline="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 После проведенной игры, беседы мы призываем детей подумать и понять какую эмоцию они испытали в данный момент, понравилось ли им, то, чем они занимались  или же это занятие вызвало у них негативные эмоции, подумать, как можно исправить положение, чтобы в следующий раз все получилось. Задача детей выбрать подходящий смайлик и закрепить его на дереве. Примерно таким же образом мы анализируем поступки героев рассказа или сказки.</a:t>
            </a:r>
          </a:p>
          <a:p>
            <a:r>
              <a:rPr lang="ru-RU" sz="1200" b="1" u="sng" kern="1200" baseline="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Данное пособие помогает детям задумываться о своих чувствах. Не стесняться говорить о своих эмоциях, анализировать свою работу ну и искать варианты решения проблем, если такие возникли</a:t>
            </a:r>
            <a:r>
              <a:rPr lang="ru-RU" sz="1200" b="1" u="sng" kern="120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. Это не соревнование, а зримый рост общего добра.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8EB98-F457-485D-AE1D-9772C21E28C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1335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Также наше волшебное дерево помогает нам справляется с нашими негативными эмоциями. Мы просим ребенка запечатать негативную эмоцию в бумагу, крепко, крепко скомкать ее и выбросить в дупло дерева, а дерево также как перерабатывает</a:t>
            </a:r>
            <a:r>
              <a:rPr lang="ru-RU" baseline="0" dirty="0"/>
              <a:t> углекислый газ и выделяет кислород, переработает негативную эмоцию, а выдаст нам позитивную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8EB98-F457-485D-AE1D-9772C21E28C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5290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Еще бороться с негативными эмоциями нам помогает шар. Ребенок</a:t>
            </a:r>
            <a:r>
              <a:rPr lang="ru-RU" baseline="0" dirty="0"/>
              <a:t> сам открывает крышку, кладет смайлик со своей негативной эмоцией, крепко закрывает крышку и прячет шар в самое укромное место. Это помогает ребенку переключится на позитивные эмоции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8EB98-F457-485D-AE1D-9772C21E28CC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4521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«Коробочка настроений»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 разными тканями и предметами. Грустный бархат, бодрая шелестящая бумага, теплый мех. Ребенок, не всегда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</a:t>
            </a:r>
            <a:r>
              <a:rPr lang="ru-RU" sz="120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Огущи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й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словами описать чувства, находит «свое» настроение и может его «переодеть», выбрав другое. Это воспитание эмоционального интеллекта, понимания себя и других.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8EB98-F457-485D-AE1D-9772C21E28C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4413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Сенсорный куб</a:t>
            </a:r>
            <a:r>
              <a:rPr lang="ru-RU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который нам сделали наши родители мы используем для развития духовно-нравственных качеств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А именно играя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 данным материалом мы развиваем не только наши пальчики, но и воображение. Мы представляем, что мы заплетаем любой сестренке косичку, или застегиваем пуговицы на мамином платье или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застегиваем «папин пиджак», ребенок проигрывает роли, учится заботе, укрепляет связь с семьей — основу нравственности.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8EB98-F457-485D-AE1D-9772C21E28CC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0351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Дидактическое пособие «Собери бусы»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(чередуя бусины по правилу: за мамой-бусиной идет папа, потом детки). Это не просто моторика. Это порядок, традиция, цикличность семейной жизни, чувство защищенности. Ну и конечно мы стараемся сделать приятно для мамы,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ведь все любят подарки.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8EB98-F457-485D-AE1D-9772C21E28CC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3739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Зеркало доброты»</a:t>
            </a:r>
          </a:p>
          <a:p>
            <a:pPr lvl="0"/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Игра</a:t>
            </a:r>
            <a:r>
              <a:rPr lang="ru-RU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состоит из р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амки-зеркало, в нашем случаи это рамка для фотографий но без стекла и смайликов, отражающих различные</a:t>
            </a:r>
            <a:r>
              <a:rPr lang="ru-RU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эмоции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Дети встают в пары. Один смотрит в «зеркало» и изображает эмоцию (грусть, злость). Задача второго – «отразить» эту эмоцию на своем лице.</a:t>
            </a:r>
            <a:r>
              <a:rPr lang="ru-RU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Эмоцию может показывать как педагог, так и сам ребенок</a:t>
            </a:r>
            <a:endParaRPr lang="ru-RU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Данная</a:t>
            </a:r>
            <a:r>
              <a:rPr lang="ru-RU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игра 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развивает</a:t>
            </a:r>
            <a:r>
              <a:rPr lang="ru-RU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</a:t>
            </a:r>
            <a:r>
              <a:rPr lang="ru-RU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мпатию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умение «считывать» эмоции и адекватно реагировать.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8EB98-F457-485D-AE1D-9772C21E28CC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64715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 вот еще одна 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любимая</a:t>
            </a:r>
            <a:r>
              <a:rPr lang="ru-RU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игра. В нашем случаи это не просто лото, а лото добрых дел. Мы к простому лото добавили ситуации из жизни детей, случившиеся в группе. Например в первой половине дня произошла какая-то ситуация, в тихий час мы подготавливаем картинки по теме и во второй половине дня разбираем произошедшие с детьми.</a:t>
            </a:r>
            <a:endParaRPr lang="ru-RU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Ребенок не просто раскладывает картинки в нужные ячейки, но и анализирует ситуацию, которая изображена на картинки. Предлагает варианты, почему так произошло, как лучше поступить, в той или иной ситуации, или пожалеть какой-то персонаж, если есть такая необходимость. 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Эта</a:t>
            </a:r>
            <a:r>
              <a:rPr lang="ru-RU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игра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развивает</a:t>
            </a:r>
            <a:r>
              <a:rPr lang="ru-RU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онимание нравственных норм, умение видеть, где нужна помощь.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8EB98-F457-485D-AE1D-9772C21E28CC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98958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«Корзина доброты»</a:t>
            </a:r>
          </a:p>
          <a:p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</a:t>
            </a:r>
            <a:r>
              <a:rPr lang="ru-RU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начале работы мы с детьми учились составлять рассказы, смотрели наполняемость корзины, рассуждали на тему для чего нужны все эти предметы, что мы с ними можем делать и постепенно ввели понятия, что конфета может обозначать не просто сладость, а умение поделиться с близким, а камень это препятствие, которое можно преодолеть вместе, цветочек- это забота о близком ну и сердечко- это любовь, дружба. Со временем дети научились составлять совместные рассказы, продолжали идею других и активно подсказывали друг другу, как лучше продолжить историю.</a:t>
            </a:r>
            <a:endParaRPr lang="ru-RU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Итак,</a:t>
            </a:r>
            <a:r>
              <a:rPr lang="ru-RU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как же играть в эту игру.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Дети садятся в круг. Воспитатель начинает рассказ: «Жил-был грустный ежик...». Ребенок вытягивает из корзины предмет и должен продолжить историю, используя его. Например, вытянул пластырь: «...он уколол лапку. Зайчик ему дал пластырь и помог дойти до дома».</a:t>
            </a:r>
          </a:p>
          <a:p>
            <a:pPr lvl="0"/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</a:t>
            </a:r>
            <a:r>
              <a:rPr lang="ru-RU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помощью данной игры мы развиваем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творческое мышление, ориентацию на помощь и заботу в сюжетах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8EB98-F457-485D-AE1D-9772C21E28CC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8946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Игра «Волшебный коврик»</a:t>
            </a:r>
          </a:p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Как</a:t>
            </a:r>
            <a:r>
              <a:rPr lang="ru-RU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же в нее 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играть?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Дети встают на коврик. Задача:  вместе перевернуть коврик на другую сторону, 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 сходя с него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Условие: если кто-то наступил на пол – начинаем сначала</a:t>
            </a:r>
            <a:endParaRPr lang="ru-RU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Вот такая простая с первого взгляда игра, но у многих детей вначале она вызывает затруднения. Не все дети сразу могут договорится, они начинают спорить, доказывать</a:t>
            </a:r>
            <a:r>
              <a:rPr lang="ru-RU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свою правоту, но со временем они быстро справляются с заданием. 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Данное</a:t>
            </a:r>
            <a:r>
              <a:rPr lang="ru-RU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упражнение 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развивает</a:t>
            </a:r>
            <a:r>
              <a:rPr lang="ru-RU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</a:t>
            </a:r>
            <a:r>
              <a:rPr lang="ru-R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омандную работу.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8EB98-F457-485D-AE1D-9772C21E28CC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9330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«Паутина дружбы»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</a:t>
            </a:r>
            <a:r>
              <a:rPr lang="ru-RU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данной игры нам понадобился к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лубок толстых ниток.</a:t>
            </a:r>
          </a:p>
          <a:p>
            <a:pPr lvl="0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Дети садятся в круг. Воспитатель держит клубок, говорит, например: «Маша, мне в тебе нравится, что ты очень добрая», – и, держа конец нити, перекатывает клубок Маше. Маша говорит добрые слова следующему ребенку и передает клубок, держа свою часть нити. В итоге получается «паутина», которая всех соединяет. </a:t>
            </a:r>
          </a:p>
          <a:p>
            <a:pPr lvl="0"/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Эта</a:t>
            </a:r>
            <a:r>
              <a:rPr lang="ru-RU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игра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развивает у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мение видеть хорошее в других, создание ощущения общности и поддержки.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8EB98-F457-485D-AE1D-9772C21E28CC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73889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«Честная шкатулка»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данной игры нам понадобилась красивая шкатулка, внутри которой лежит маленькое зеркальце и картинки</a:t>
            </a:r>
            <a:r>
              <a:rPr lang="ru-RU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 различными эмоциями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Воспитатель говорит: «У меня есть волшебная шкатулка. В ней живет самый честный и добрый человек на свете. Хотите посмотреть?». Ребенок</a:t>
            </a:r>
            <a:r>
              <a:rPr lang="ru-RU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заглядывает внутрь и видят свое отражение. Обсуждаем, что доброта и честность живут внутри каждого из нас, и мы сами можем их проявлять. Также</a:t>
            </a:r>
            <a:r>
              <a:rPr lang="ru-RU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этой шкатулке живут картинки с разными эмоциями. Например если ребенок расстроен мы просим его найти подходящий смайлик, и попробовать отразить эту эмоцию на своем лице, посмотреть в волшебное зеркало, что получилось. Спросить нравится ли ему, что он видит, и подумать как сделать так, чтобы в зеркале отразилась веселая девочка, ребенок анализирует ситуацию, и ищет пути решения проблемы.</a:t>
            </a:r>
            <a:endParaRPr lang="ru-RU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Эта</a:t>
            </a:r>
            <a:r>
              <a:rPr lang="ru-RU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игра 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развивает</a:t>
            </a:r>
            <a:r>
              <a:rPr lang="ru-RU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амоуважение, понимание внутренних нравственных качеств.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8EB98-F457-485D-AE1D-9772C21E28CC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6538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Ну и конечно беседы, обсуждения,  проговаривание проблемных ситуаций. На протяжении всего дня мы запоминаем спорные</a:t>
            </a:r>
            <a:r>
              <a:rPr lang="ru-RU" baseline="0" dirty="0"/>
              <a:t> моменты, после дневного сна мы беседуем с детьми, вспоминаем прошедший день и анализируем поступки друг друга. Проговариваем прав был тот или иной ребенок, как нужно было поступить, чтобы избежать конфликта, а также вспоминаем хорошие поступки, то как кто-то Каму-то помог на занятии, или же в любой другой ситуации. Таким образом дети стараются совершить как можно больше хороших поступков, чтобы потом с гордостью рассказать о них.</a:t>
            </a:r>
          </a:p>
          <a:p>
            <a:r>
              <a:rPr lang="ru-RU" baseline="0" dirty="0"/>
              <a:t>С помощью данного подхода мы учим детей анализировать, давать оценку своим и чужим поступкам и вызываем желание стать лучше и добрее. Рефлексия дня.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8EB98-F457-485D-AE1D-9772C21E28CC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0783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Важно понимать, что современный подход к нравственному воспитанию сместился с простого заучивания правил на развитие 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непосредственных, доброжелательных отношений между детьми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Согласно исследованиям, ключевая задача — помочь ребёнку воспринимать сверстника не как соперника, а как партнёра по общему делу. Все перечисленные игры, особенно при организации совместной деятельности, отлично решают эту задачу.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8EB98-F457-485D-AE1D-9772C21E28CC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19644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Коллеги!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Мы не просто делаем игры, игрушки. Мы строим 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мосты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— от сердца к сердцу, от простого действия к сложному нравственному выбору. В наших руках — возможность сделать абстрактные понятия «добро», «милосердие», «дружба» — осязаемыми, теплыми, родными. Эти игры не требуют сложных материалов, но их регулярное проведение поможет детям с ЗПР в мягкой и понятной форме освоить важнейшие духовно-нравственные понятия. 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Давайте вместе наполнять мир наших детей не просто яркими гаджетами, а 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осмысленными, добрыми, рукотворными вещами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которые станут фундаментом их души. Удачи вам в творчестве!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8EB98-F457-485D-AE1D-9772C21E28CC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2701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48B42C-56BB-4420-BB6C-975525D1A7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63D2DBD-E00C-478B-876F-4B25F877AD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E0E3B6-F954-4A88-8C36-88E704F0B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2C598-AE39-4D46-AC43-C3C66F320BFD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B2DBB0E-AE75-4B65-8873-06916DAC5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848E281-A8D6-4A20-B0EE-260EF6EFF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127BB-8ADB-4BDC-A7F2-3952B91D7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083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23A686-6E8D-4F1C-BC75-2F2491829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3389D2-1CC4-43AE-94CA-8DE30068E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7D79978-E454-4359-8E41-0C63585CD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2C598-AE39-4D46-AC43-C3C66F320BFD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EBBD83-5E41-440C-80E2-F64448303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B4BCEC-8B8B-4729-B6CB-7F368EB65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127BB-8ADB-4BDC-A7F2-3952B91D7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174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C7A779-2105-4165-BA4B-08C6BF8B6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5E7390-B817-4EF9-88F9-7CA10390CA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6E2232-5584-417B-A444-B63A75BDB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2C598-AE39-4D46-AC43-C3C66F320BFD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9A4AB1-A56C-4BB2-B894-6B0C420AA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8D0AA3-98F1-49A6-B3D7-6DD9C67C2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127BB-8ADB-4BDC-A7F2-3952B91D7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168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714E8E-AB18-4FB7-9E1E-CA5624C2E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E3C8D1-E603-4B4B-81EB-20804B2510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70A1B9F-0D4C-4A2E-958E-08BDE1185E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84DC428-A97F-433B-80F7-5B9B02561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2C598-AE39-4D46-AC43-C3C66F320BFD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F2A3FC1-CA71-415B-A75C-AA5336539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5D3DB44-AFE0-44D9-B3AF-12D7C470A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127BB-8ADB-4BDC-A7F2-3952B91D7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946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A047D4-8C62-4A3E-BAC1-C2122AA9B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999452-C6DF-4947-9010-0F867EAAF8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BFD6336-0368-4016-82BA-6F158F4EED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ECF2131-8ABB-4A15-B352-7F9D40923A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3E0B798-2C1D-4F27-B513-E2E0502863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20426CB-70AD-44D4-B13D-D06D7F41B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2C598-AE39-4D46-AC43-C3C66F320BFD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3549C09-8F57-4E29-ABBD-E4E77D4FC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16F7297-60F1-4485-9BC2-FCD2BBB9D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127BB-8ADB-4BDC-A7F2-3952B91D7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1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7DBC9E-4C8E-4C1F-8674-928B7B6DA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2CFB712-842F-4219-AFEC-EB8069F15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2C598-AE39-4D46-AC43-C3C66F320BFD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5E745A1-B920-40F7-9115-CE41AA7B8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5D9B927-6DA9-4A7F-A3FF-EC8816236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127BB-8ADB-4BDC-A7F2-3952B91D7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072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5953988-8682-4A71-82A5-7E175E794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2C598-AE39-4D46-AC43-C3C66F320BFD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0B6AACF-3B76-4D92-9D4A-50CBA3ABA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DAAD96E-2383-4084-BBF3-A649921D4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127BB-8ADB-4BDC-A7F2-3952B91D7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754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B98CC9-42D1-4029-846B-343FD23EC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58090C-E432-4199-8229-A096CA455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A62CFA9-BE4A-47B0-8299-090624CFF0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65DE392-1BA1-49FB-B3E8-50DD7B5BF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2C598-AE39-4D46-AC43-C3C66F320BFD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25F3C3-15B7-4CE2-A52E-1AAFAF766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F77E252-E840-4AA0-A2EA-7A11323C5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127BB-8ADB-4BDC-A7F2-3952B91D7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9354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1AE1DD-24D9-4BCD-A48C-9EE5B023F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E1449E0-79A3-47E3-A032-82F96E2B43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1F4740F-AB51-47FE-8FAD-BC2A1635D1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D7C0C96-2FFF-46AD-B040-C9206201C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2C598-AE39-4D46-AC43-C3C66F320BFD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5FB0A52-F86A-447F-8F35-E24BC5397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D2614E6-735F-4339-B990-496E0368F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127BB-8ADB-4BDC-A7F2-3952B91D7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46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68F7B8-D081-432B-856E-056107A7A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765B938-F1A5-4DB0-BF36-E80B18D8CC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FDD6F1-25B5-42AF-9D55-B31BE9FC8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2C598-AE39-4D46-AC43-C3C66F320BFD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AB30F9-8583-4302-A42C-AF61F2BD1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B2C6C3-EEBF-4645-86FC-3DCE760BD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127BB-8ADB-4BDC-A7F2-3952B91D7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245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4714643-C6D0-4EA0-8E4A-FF2677F889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5C944BE-394A-4984-A2A9-C40CB32A40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420D4B6-EA85-43CD-BC25-B3D1F2224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2C598-AE39-4D46-AC43-C3C66F320BFD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1E00A1-5246-4981-92EF-1511EB4DD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C9F621-5CB9-4283-8C2F-056569496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127BB-8ADB-4BDC-A7F2-3952B91D7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7357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6000"/>
            <a:lum/>
          </a:blip>
          <a:srcRect/>
          <a:stretch>
            <a:fillRect l="-11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E1095E-14E5-40D6-8EA3-B004CB633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FD4B56-1B4D-474B-8E1F-27BED87D8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00B947-98D5-4140-902E-7641816820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2C598-AE39-4D46-AC43-C3C66F320BFD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2ABBAF8-4689-4B8A-A0D7-E6D55AE637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CE2D4CC-AFF1-466D-85C0-FAC9DF5585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9127BB-8ADB-4BDC-A7F2-3952B91D7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999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eg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jpeg"/><Relationship Id="rId4" Type="http://schemas.openxmlformats.org/officeDocument/2006/relationships/image" Target="../media/image2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7" Type="http://schemas.openxmlformats.org/officeDocument/2006/relationships/image" Target="../media/image4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jpeg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jpg"/><Relationship Id="rId5" Type="http://schemas.openxmlformats.org/officeDocument/2006/relationships/image" Target="../media/image51.jpg"/><Relationship Id="rId4" Type="http://schemas.openxmlformats.org/officeDocument/2006/relationships/image" Target="../media/image50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D4716D-610C-4019-8D86-AAADE34500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6517" y="-53788"/>
            <a:ext cx="11649635" cy="1761565"/>
          </a:xfrm>
        </p:spPr>
        <p:txBody>
          <a:bodyPr>
            <a:noAutofit/>
          </a:bodyPr>
          <a:lstStyle/>
          <a:p>
            <a:r>
              <a:rPr lang="ru-RU" sz="24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Методическое объединение воспитателей № 2</a:t>
            </a:r>
            <a:br>
              <a:rPr lang="ru-RU" sz="24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«Развитие духовно – нравственных качеств у дошкольников через интеграцию образовательных областей».</a:t>
            </a:r>
            <a:br>
              <a:rPr lang="ru-RU" sz="24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2400" b="1" dirty="0">
              <a:ln w="22225">
                <a:solidFill>
                  <a:srgbClr val="7030A0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A32DC64-06E8-4167-B7F9-7D984BB165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4023" y="1982554"/>
            <a:ext cx="10343776" cy="2377281"/>
          </a:xfrm>
        </p:spPr>
        <p:txBody>
          <a:bodyPr>
            <a:noAutofit/>
          </a:bodyPr>
          <a:lstStyle/>
          <a:p>
            <a:r>
              <a:rPr lang="ru-RU" sz="36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Arial Black" panose="020B0A04020102020204" pitchFamily="34" charset="0"/>
              </a:rPr>
              <a:t>Тема выступления: </a:t>
            </a:r>
          </a:p>
          <a:p>
            <a:r>
              <a:rPr lang="ru-RU" sz="36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Arial Black" panose="020B0A04020102020204" pitchFamily="34" charset="0"/>
              </a:rPr>
              <a:t>«</a:t>
            </a:r>
            <a:r>
              <a:rPr lang="ru-RU" sz="36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Волшебный инструментарий </a:t>
            </a:r>
            <a:br>
              <a:rPr lang="ru-RU" sz="36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духовно-нравственного воспитания…</a:t>
            </a:r>
            <a:br>
              <a:rPr lang="ru-RU" sz="36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Или как сделать абстрактные понятия осязаемыми».</a:t>
            </a:r>
            <a:endParaRPr lang="ru-RU" sz="3600" b="1" dirty="0">
              <a:ln w="22225">
                <a:solidFill>
                  <a:srgbClr val="7030A0"/>
                </a:solidFill>
                <a:prstDash val="solid"/>
              </a:ln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286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64A645D-8E2E-48EB-83D3-FFF853A81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1893" y="85050"/>
            <a:ext cx="5181601" cy="1041216"/>
          </a:xfrm>
        </p:spPr>
        <p:txBody>
          <a:bodyPr/>
          <a:lstStyle/>
          <a:p>
            <a:r>
              <a:rPr lang="ru-RU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игр.</a:t>
            </a: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1115" y="1306216"/>
            <a:ext cx="4134037" cy="50167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Прямоугольник 1"/>
          <p:cNvSpPr/>
          <p:nvPr/>
        </p:nvSpPr>
        <p:spPr>
          <a:xfrm>
            <a:off x="314555" y="1703184"/>
            <a:ext cx="28521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Замедляют темп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87362" y="2339025"/>
            <a:ext cx="42282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Обращаются к чувствам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38691" y="2945993"/>
            <a:ext cx="46614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Дают опору на наглядност</a:t>
            </a:r>
            <a:r>
              <a:rPr lang="ru-RU" sz="28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</a:rPr>
              <a:t>ь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582444" y="3552961"/>
            <a:ext cx="52087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Гарантируют ситуацию успеха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149499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1612" y="90157"/>
            <a:ext cx="10515600" cy="1325563"/>
          </a:xfrm>
        </p:spPr>
        <p:txBody>
          <a:bodyPr/>
          <a:lstStyle/>
          <a:p>
            <a:r>
              <a:rPr lang="ru-RU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создания и проведения игр: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51753" y="1360762"/>
            <a:ext cx="53336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Конкретика вместо абстракции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51753" y="2192084"/>
            <a:ext cx="33285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Яркая наглядность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51753" y="2962159"/>
            <a:ext cx="24856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err="1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Тактильность</a:t>
            </a:r>
            <a:endParaRPr lang="ru-RU" sz="2800" b="1" dirty="0">
              <a:ln w="22225">
                <a:solidFill>
                  <a:srgbClr val="7030A0"/>
                </a:solidFill>
                <a:prstDash val="solid"/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1753" y="3732234"/>
            <a:ext cx="31762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Краткость правил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51753" y="4502309"/>
            <a:ext cx="80927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Акцент на сотрудничество, а не на соревнование</a:t>
            </a:r>
          </a:p>
        </p:txBody>
      </p:sp>
    </p:spTree>
    <p:extLst>
      <p:ext uri="{BB962C8B-B14F-4D97-AF65-F5344CB8AC3E}">
        <p14:creationId xmlns:p14="http://schemas.microsoft.com/office/powerpoint/2010/main" val="3211314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6396" y="288236"/>
            <a:ext cx="6329082" cy="925793"/>
          </a:xfrm>
        </p:spPr>
        <p:txBody>
          <a:bodyPr>
            <a:noAutofit/>
          </a:bodyPr>
          <a:lstStyle/>
          <a:p>
            <a:r>
              <a:rPr lang="ru-RU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«Дерево добрых дел»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8" y="1664979"/>
            <a:ext cx="2195349" cy="32138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3547" y="1477184"/>
            <a:ext cx="3967716" cy="42263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AutoShape 2" descr="C:\Users\%D0%9C%D0%9E%D0%A3 %D0%94%D0%B5%D1%82%D1%81%D0%BA%D0%B8%D0%B9 %D1%81%D0%B0%D0%B4 %E2%84%96254\Desktop\%D0%94%D0%A3%D0%A5.%D0%9D%D0%A0%D0%90%D0%92\%D0%9D%D0%BE%D0%B2%D0%B0%D1%8F %D0%BF%D0%B0%D0%BF%D0%BA%D0%B0\IMG202602021141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2015" y="3590365"/>
            <a:ext cx="2347679" cy="31302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46"/>
          <a:stretch/>
        </p:blipFill>
        <p:spPr>
          <a:xfrm>
            <a:off x="8018693" y="288236"/>
            <a:ext cx="3328699" cy="29050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2699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93" y="329506"/>
            <a:ext cx="3103044" cy="4137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9964" y="1031544"/>
            <a:ext cx="3323665" cy="44315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7056" y="1680882"/>
            <a:ext cx="3660962" cy="48812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64908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602" y="862108"/>
            <a:ext cx="3226173" cy="43015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908" y="374931"/>
            <a:ext cx="2979645" cy="39728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825" y="1426880"/>
            <a:ext cx="3864351" cy="51524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04238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7976" y="286590"/>
            <a:ext cx="7402325" cy="818216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«Коробочка настроений» - понимание себя и других.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78"/>
          <a:stretch/>
        </p:blipFill>
        <p:spPr>
          <a:xfrm>
            <a:off x="3469758" y="1738411"/>
            <a:ext cx="2660417" cy="31542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559" y="1738411"/>
            <a:ext cx="2343992" cy="31542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45"/>
          <a:stretch/>
        </p:blipFill>
        <p:spPr>
          <a:xfrm>
            <a:off x="9404935" y="1738411"/>
            <a:ext cx="2475941" cy="31542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12" y="1738411"/>
            <a:ext cx="2484905" cy="31542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72056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1678"/>
            <a:ext cx="7893600" cy="1325563"/>
          </a:xfrm>
        </p:spPr>
        <p:txBody>
          <a:bodyPr/>
          <a:lstStyle/>
          <a:p>
            <a:pPr algn="ctr"/>
            <a:r>
              <a:rPr lang="ru-RU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«Сенсорный куб» - забота, взаимопомощь.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185" y="331959"/>
            <a:ext cx="4138331" cy="25505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23" y="2002110"/>
            <a:ext cx="3491589" cy="33900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83" b="18655"/>
          <a:stretch/>
        </p:blipFill>
        <p:spPr>
          <a:xfrm>
            <a:off x="4854234" y="3360950"/>
            <a:ext cx="4155296" cy="32058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76380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761" y="123989"/>
            <a:ext cx="6599286" cy="169927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«Собери бусы» - традиции, цикличность, любовь.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401" y="3785955"/>
            <a:ext cx="2420925" cy="29483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4794" y="3785955"/>
            <a:ext cx="2420925" cy="29483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806" y="1944291"/>
            <a:ext cx="3447794" cy="46713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7509" y="344674"/>
            <a:ext cx="4181570" cy="31992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31442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41" y="365124"/>
            <a:ext cx="7366746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«Зеркало доброты» - </a:t>
            </a:r>
            <a:r>
              <a:rPr lang="ru-RU" b="1" dirty="0" err="1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эмпатия</a:t>
            </a:r>
            <a:r>
              <a:rPr lang="ru-RU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считывание эмоций</a:t>
            </a:r>
            <a:br>
              <a:rPr lang="ru-RU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n w="22225">
                <a:solidFill>
                  <a:srgbClr val="7030A0"/>
                </a:solidFill>
                <a:prstDash val="solid"/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17" y="1690687"/>
            <a:ext cx="3892637" cy="30394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055" y="3523128"/>
            <a:ext cx="4118498" cy="30888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73" b="19696"/>
          <a:stretch/>
        </p:blipFill>
        <p:spPr>
          <a:xfrm>
            <a:off x="7404887" y="701597"/>
            <a:ext cx="4536240" cy="26026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1734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86148"/>
            <a:ext cx="8561294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«Лото добрых дел» - понимание нравственных норм, сочувствие</a:t>
            </a:r>
            <a:br>
              <a:rPr lang="ru-RU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n w="22225">
                <a:solidFill>
                  <a:srgbClr val="7030A0"/>
                </a:solidFill>
                <a:prstDash val="solid"/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409" y="1690688"/>
            <a:ext cx="2919974" cy="38932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660" y="204573"/>
            <a:ext cx="3096183" cy="23221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1705" y="2931459"/>
            <a:ext cx="2722095" cy="36294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82" y="1690688"/>
            <a:ext cx="3969405" cy="28844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968523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4384" y="154172"/>
            <a:ext cx="5414682" cy="1325563"/>
          </a:xfrm>
        </p:spPr>
        <p:txBody>
          <a:bodyPr/>
          <a:lstStyle/>
          <a:p>
            <a:r>
              <a:rPr lang="ru-RU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«Корзина доброты»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11" y="1825484"/>
            <a:ext cx="2997014" cy="35650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59" r="35187"/>
          <a:stretch/>
        </p:blipFill>
        <p:spPr>
          <a:xfrm>
            <a:off x="3748640" y="2756695"/>
            <a:ext cx="4839518" cy="3747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3" b="8245"/>
          <a:stretch/>
        </p:blipFill>
        <p:spPr>
          <a:xfrm>
            <a:off x="9235206" y="3442494"/>
            <a:ext cx="2554440" cy="26312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6452" y="269500"/>
            <a:ext cx="2976283" cy="22322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96174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115" y="695738"/>
            <a:ext cx="6276493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«Волшебный коврик» - взаимовыручка, командная работа</a:t>
            </a:r>
            <a:br>
              <a:rPr lang="ru-RU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n w="22225">
                <a:solidFill>
                  <a:srgbClr val="7030A0"/>
                </a:solidFill>
                <a:prstDash val="solid"/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2387" y="1358520"/>
            <a:ext cx="2759010" cy="33491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608" y="365125"/>
            <a:ext cx="2418029" cy="28714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2797" y="3764101"/>
            <a:ext cx="2881532" cy="30802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829" y="2219132"/>
            <a:ext cx="2929218" cy="25987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22" y="2420838"/>
            <a:ext cx="1804649" cy="39265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1084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775450" y="88286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«Паутина дружбы» - поддержка, </a:t>
            </a:r>
            <a:br>
              <a:rPr lang="ru-RU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видеть </a:t>
            </a:r>
            <a:br>
              <a:rPr lang="ru-RU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положительные стороны.</a:t>
            </a:r>
            <a:br>
              <a:rPr lang="ru-RU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n w="22225">
                <a:solidFill>
                  <a:srgbClr val="7030A0"/>
                </a:solidFill>
                <a:prstDash val="solid"/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653" y="2578193"/>
            <a:ext cx="2809875" cy="32525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350" y="3162534"/>
            <a:ext cx="3210485" cy="24078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3657" y="1169652"/>
            <a:ext cx="3071531" cy="23036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7017" y="4008018"/>
            <a:ext cx="3573556" cy="26801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247430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630" y="569449"/>
            <a:ext cx="8974711" cy="82851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«Честная шкатулка» - самоуважение, принятие собственных эмоций</a:t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" y="1635249"/>
            <a:ext cx="2611087" cy="30435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4000" y="3965862"/>
            <a:ext cx="3312412" cy="24843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9485" y="294610"/>
            <a:ext cx="2468656" cy="32915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61" b="7710"/>
          <a:stretch/>
        </p:blipFill>
        <p:spPr>
          <a:xfrm>
            <a:off x="3650149" y="1940380"/>
            <a:ext cx="3758992" cy="38055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15930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4447" y="96184"/>
            <a:ext cx="10515600" cy="1325563"/>
          </a:xfrm>
        </p:spPr>
        <p:txBody>
          <a:bodyPr/>
          <a:lstStyle/>
          <a:p>
            <a:r>
              <a:rPr lang="ru-RU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Беседы, обсуждения,  проговаривание проблемных ситуаций…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343" y="2372682"/>
            <a:ext cx="3195748" cy="42609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41"/>
          <a:stretch/>
        </p:blipFill>
        <p:spPr>
          <a:xfrm>
            <a:off x="8761285" y="4113804"/>
            <a:ext cx="2478280" cy="25198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47" y="1833437"/>
            <a:ext cx="2974567" cy="37276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9538" y="856557"/>
            <a:ext cx="3787588" cy="28406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51639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96942" y="107048"/>
            <a:ext cx="1189505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достичь максимального развивающего эффекта, важно: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96942" y="1778948"/>
            <a:ext cx="101243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Грамотно </a:t>
            </a:r>
            <a:r>
              <a:rPr lang="ru-RU" sz="2800" b="1" dirty="0" err="1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встраивавать</a:t>
            </a:r>
            <a:r>
              <a:rPr lang="ru-RU" sz="28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пособия в образовательный процесс.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96942" y="2527518"/>
            <a:ext cx="67884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Интегрировать их в различные занятия.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74530" y="3276088"/>
            <a:ext cx="54055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Создавать ритуалы и традиции.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96942" y="4024658"/>
            <a:ext cx="72404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Делать акцент на обсуждении и рефлексии.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96942" y="4773228"/>
            <a:ext cx="39972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Привлекать родителей.</a:t>
            </a:r>
          </a:p>
        </p:txBody>
      </p:sp>
    </p:spTree>
    <p:extLst>
      <p:ext uri="{BB962C8B-B14F-4D97-AF65-F5344CB8AC3E}">
        <p14:creationId xmlns:p14="http://schemas.microsoft.com/office/powerpoint/2010/main" val="26373683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5697" y="868242"/>
            <a:ext cx="5307106" cy="41480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Важные советы:</a:t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55689" y="1263444"/>
            <a:ext cx="78694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Адаптируйте игры под возможности ваших детей.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796944" y="1920256"/>
            <a:ext cx="75543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каждой игры  важно коротко обсудить ее.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290420" y="2607878"/>
            <a:ext cx="64743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Поддерживайте детей в любой ситуации.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036395" y="3182327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47165" y="3613666"/>
            <a:ext cx="4235823" cy="2101334"/>
          </a:xfrm>
          <a:prstGeom prst="roundRect">
            <a:avLst/>
          </a:prstGeom>
          <a:solidFill>
            <a:srgbClr val="A86E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Игры по ДУХОВНО-НРАВСТВЕННОМУ воспитанию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367508" y="3613666"/>
            <a:ext cx="4235823" cy="2101334"/>
          </a:xfrm>
          <a:prstGeom prst="roundRect">
            <a:avLst/>
          </a:prstGeom>
          <a:solidFill>
            <a:srgbClr val="A86E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/>
              <a:t>ФУНДАМЕНТ </a:t>
            </a:r>
          </a:p>
          <a:p>
            <a:pPr algn="ctr"/>
            <a:r>
              <a:rPr lang="ru-RU" sz="3600" dirty="0"/>
              <a:t>для детской души</a:t>
            </a:r>
            <a:endParaRPr lang="ru-RU" sz="3200" dirty="0"/>
          </a:p>
        </p:txBody>
      </p:sp>
      <p:sp>
        <p:nvSpPr>
          <p:cNvPr id="10" name="Стрелка вправо 9"/>
          <p:cNvSpPr/>
          <p:nvPr/>
        </p:nvSpPr>
        <p:spPr>
          <a:xfrm>
            <a:off x="5432612" y="4383741"/>
            <a:ext cx="1653988" cy="658906"/>
          </a:xfrm>
          <a:prstGeom prst="rightArrow">
            <a:avLst/>
          </a:prstGeom>
          <a:solidFill>
            <a:srgbClr val="A86E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0750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507" y="2353235"/>
            <a:ext cx="8843682" cy="1112464"/>
          </a:xfrm>
        </p:spPr>
        <p:txBody>
          <a:bodyPr>
            <a:noAutofit/>
          </a:bodyPr>
          <a:lstStyle/>
          <a:p>
            <a:r>
              <a:rPr lang="ru-RU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ВНИМАНИЕ!!!</a:t>
            </a:r>
          </a:p>
        </p:txBody>
      </p:sp>
    </p:spTree>
    <p:extLst>
      <p:ext uri="{BB962C8B-B14F-4D97-AF65-F5344CB8AC3E}">
        <p14:creationId xmlns:p14="http://schemas.microsoft.com/office/powerpoint/2010/main" val="40273386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720</TotalTime>
  <Words>1779</Words>
  <Application>Microsoft Office PowerPoint</Application>
  <PresentationFormat>Широкоэкранный</PresentationFormat>
  <Paragraphs>99</Paragraphs>
  <Slides>19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Arial Black</vt:lpstr>
      <vt:lpstr>Calibri</vt:lpstr>
      <vt:lpstr>Calibri Light</vt:lpstr>
      <vt:lpstr>Times New Roman</vt:lpstr>
      <vt:lpstr>Тема Office</vt:lpstr>
      <vt:lpstr>Методическое объединение воспитателей № 2  «Развитие духовно – нравственных качеств у дошкольников через интеграцию образовательных областей». </vt:lpstr>
      <vt:lpstr>Особенности игр.</vt:lpstr>
      <vt:lpstr>Принцип создания и проведения игр:</vt:lpstr>
      <vt:lpstr>«Дерево добрых дел» </vt:lpstr>
      <vt:lpstr>Презентация PowerPoint</vt:lpstr>
      <vt:lpstr>Презентация PowerPoint</vt:lpstr>
      <vt:lpstr>«Коробочка настроений» - понимание себя и других. </vt:lpstr>
      <vt:lpstr>«Сенсорный куб» - забота, взаимопомощь. </vt:lpstr>
      <vt:lpstr>«Собери бусы» - традиции, цикличность, любовь. </vt:lpstr>
      <vt:lpstr>«Зеркало доброты» - эмпатия, считывание эмоций </vt:lpstr>
      <vt:lpstr>«Лото добрых дел» - понимание нравственных норм, сочувствие </vt:lpstr>
      <vt:lpstr>«Корзина доброты»</vt:lpstr>
      <vt:lpstr>«Волшебный коврик» - взаимовыручка, командная работа </vt:lpstr>
      <vt:lpstr>«Паутина дружбы» - поддержка,  умение видеть  положительные стороны. </vt:lpstr>
      <vt:lpstr>«Честная шкатулка» - самоуважение, принятие собственных эмоций </vt:lpstr>
      <vt:lpstr>Беседы, обсуждения,  проговаривание проблемных ситуаций…</vt:lpstr>
      <vt:lpstr>Презентация PowerPoint</vt:lpstr>
      <vt:lpstr>Важные советы: </vt:lpstr>
      <vt:lpstr>СПАСИБО ЗА ВНИМАНИЕ!!!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254</dc:creator>
  <cp:lastModifiedBy>254</cp:lastModifiedBy>
  <cp:revision>67</cp:revision>
  <dcterms:created xsi:type="dcterms:W3CDTF">2026-01-13T07:41:05Z</dcterms:created>
  <dcterms:modified xsi:type="dcterms:W3CDTF">2026-02-04T11:38:53Z</dcterms:modified>
</cp:coreProperties>
</file>